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8" r:id="rId6"/>
    <p:sldId id="259" r:id="rId7"/>
    <p:sldId id="261" r:id="rId8"/>
    <p:sldId id="290" r:id="rId9"/>
    <p:sldId id="291" r:id="rId10"/>
    <p:sldId id="292" r:id="rId11"/>
    <p:sldId id="262" r:id="rId12"/>
    <p:sldId id="289"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14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122363"/>
            <a:ext cx="7772400" cy="2387600"/>
          </a:xfrm>
          <a:prstGeom prst="rect">
            <a:avLst/>
          </a:prstGeom>
        </p:spPr>
        <p:txBody>
          <a:bodyPr anchor="b">
            <a:normAutofit/>
          </a:bodyPr>
          <a:lstStyle>
            <a:lvl1pPr algn="ctr">
              <a:defRPr sz="4400"/>
            </a:lvl1pPr>
          </a:lstStyle>
          <a:p>
            <a:r>
              <a:rPr lang="en-US" dirty="0"/>
              <a:t>Teal Master PP Template</a:t>
            </a:r>
          </a:p>
        </p:txBody>
      </p:sp>
      <p:sp>
        <p:nvSpPr>
          <p:cNvPr id="3" name="Subtitle 2"/>
          <p:cNvSpPr>
            <a:spLocks noGrp="1"/>
          </p:cNvSpPr>
          <p:nvPr>
            <p:ph type="subTitle" idx="1" hasCustomPrompt="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Subtitle/Presenter </a:t>
            </a:r>
          </a:p>
        </p:txBody>
      </p:sp>
    </p:spTree>
    <p:extLst>
      <p:ext uri="{BB962C8B-B14F-4D97-AF65-F5344CB8AC3E}">
        <p14:creationId xmlns:p14="http://schemas.microsoft.com/office/powerpoint/2010/main" val="1627873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6"/>
            <a:ext cx="7886700" cy="1325563"/>
          </a:xfrm>
          <a:prstGeom prst="rect">
            <a:avLst/>
          </a:prstGeom>
        </p:spPr>
        <p:txBody>
          <a:bodyPr/>
          <a:lstStyle>
            <a:lvl1pPr>
              <a:defRPr/>
            </a:lvl1pPr>
          </a:lstStyle>
          <a:p>
            <a:r>
              <a:rPr lang="en-US" dirty="0"/>
              <a:t>Title</a:t>
            </a:r>
          </a:p>
        </p:txBody>
      </p:sp>
      <p:sp>
        <p:nvSpPr>
          <p:cNvPr id="3" name="Content Placeholder 2"/>
          <p:cNvSpPr>
            <a:spLocks noGrp="1"/>
          </p:cNvSpPr>
          <p:nvPr>
            <p:ph idx="1" hasCustomPrompt="1"/>
          </p:nvPr>
        </p:nvSpPr>
        <p:spPr>
          <a:xfrm>
            <a:off x="628650" y="1825625"/>
            <a:ext cx="7886700" cy="4351338"/>
          </a:xfrm>
          <a:prstGeom prst="rect">
            <a:avLst/>
          </a:prstGeom>
        </p:spPr>
        <p:txBody>
          <a:bodyPr/>
          <a:lstStyle>
            <a:lvl1pPr>
              <a:defRPr/>
            </a:lvl1pPr>
            <a:lvl2pPr>
              <a:defRPr/>
            </a:lvl2pPr>
            <a:lvl3pPr>
              <a:defRPr/>
            </a:lvl3pPr>
            <a:lvl4pPr>
              <a:defRPr/>
            </a:lvl4pPr>
            <a:lvl5pP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Tree>
    <p:extLst>
      <p:ext uri="{BB962C8B-B14F-4D97-AF65-F5344CB8AC3E}">
        <p14:creationId xmlns:p14="http://schemas.microsoft.com/office/powerpoint/2010/main" val="3589931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55DD7-6207-40EF-BC39-9F398FCA802E}"/>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38429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C6773-F001-45DF-A58C-2505E3D090BD}"/>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458128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BE1840-B4E0-4D0A-B56B-F2F4A5D97ABF}"/>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1447588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9428729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ctr" defTabSz="914400" rtl="0" eaLnBrk="1" latinLnBrk="0" hangingPunct="1">
        <a:lnSpc>
          <a:spcPct val="90000"/>
        </a:lnSpc>
        <a:spcBef>
          <a:spcPct val="0"/>
        </a:spcBef>
        <a:buNone/>
        <a:defRPr sz="40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gov.uk/government/publications/money-laundering-regulations-2007-supervision-of-estate-agency-businesse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rics.org/news-insights/providing-company-services--do-you-need-to-register-for-aml-supervision" TargetMode="External"/><Relationship Id="rId2" Type="http://schemas.openxmlformats.org/officeDocument/2006/relationships/hyperlink" Target="https://www.rics.org/profession-standards/rics-standards-and-guidance/conduct-competence/aml-bribery-corruption-terrorist-financi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13592-0BDD-43CE-A342-A506B6895BED}"/>
              </a:ext>
            </a:extLst>
          </p:cNvPr>
          <p:cNvSpPr>
            <a:spLocks noGrp="1"/>
          </p:cNvSpPr>
          <p:nvPr>
            <p:ph type="ctrTitle"/>
          </p:nvPr>
        </p:nvSpPr>
        <p:spPr>
          <a:xfrm>
            <a:off x="685800" y="1122363"/>
            <a:ext cx="7772400" cy="2387600"/>
          </a:xfrm>
          <a:prstGeom prst="rect">
            <a:avLst/>
          </a:prstGeom>
        </p:spPr>
        <p:txBody>
          <a:bodyPr/>
          <a:lstStyle/>
          <a:p>
            <a:r>
              <a:rPr lang="en-GB" dirty="0"/>
              <a:t>Anti Money Laundering</a:t>
            </a:r>
          </a:p>
        </p:txBody>
      </p:sp>
      <p:sp>
        <p:nvSpPr>
          <p:cNvPr id="3" name="Subtitle 2">
            <a:extLst>
              <a:ext uri="{FF2B5EF4-FFF2-40B4-BE49-F238E27FC236}">
                <a16:creationId xmlns:a16="http://schemas.microsoft.com/office/drawing/2014/main" id="{393CDBF4-F0E6-44C6-AFDF-DD08DD18F593}"/>
              </a:ext>
            </a:extLst>
          </p:cNvPr>
          <p:cNvSpPr>
            <a:spLocks noGrp="1"/>
          </p:cNvSpPr>
          <p:nvPr>
            <p:ph type="subTitle" idx="4294967295"/>
          </p:nvPr>
        </p:nvSpPr>
        <p:spPr>
          <a:xfrm>
            <a:off x="1143000" y="3602038"/>
            <a:ext cx="6858000" cy="1655762"/>
          </a:xfrm>
          <a:prstGeom prst="rect">
            <a:avLst/>
          </a:prstGeom>
        </p:spPr>
        <p:txBody>
          <a:bodyPr/>
          <a:lstStyle/>
          <a:p>
            <a:pPr marL="0" indent="0" algn="ctr">
              <a:buNone/>
            </a:pPr>
            <a:r>
              <a:rPr lang="en-GB" dirty="0"/>
              <a:t>Amy Bell </a:t>
            </a:r>
          </a:p>
        </p:txBody>
      </p:sp>
    </p:spTree>
    <p:extLst>
      <p:ext uri="{BB962C8B-B14F-4D97-AF65-F5344CB8AC3E}">
        <p14:creationId xmlns:p14="http://schemas.microsoft.com/office/powerpoint/2010/main" val="2124448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11CE160F-E23A-49B8-ABFA-A10750FFDAF3}"/>
              </a:ext>
            </a:extLst>
          </p:cNvPr>
          <p:cNvGraphicFramePr>
            <a:graphicFrameLocks noGrp="1"/>
          </p:cNvGraphicFramePr>
          <p:nvPr/>
        </p:nvGraphicFramePr>
        <p:xfrm>
          <a:off x="166255" y="1318161"/>
          <a:ext cx="8832272" cy="4272148"/>
        </p:xfrm>
        <a:graphic>
          <a:graphicData uri="http://schemas.openxmlformats.org/drawingml/2006/table">
            <a:tbl>
              <a:tblPr firstRow="1" firstCol="1" bandRow="1">
                <a:tableStyleId>{2D5ABB26-0587-4C30-8999-92F81FD0307C}</a:tableStyleId>
              </a:tblPr>
              <a:tblGrid>
                <a:gridCol w="3587239">
                  <a:extLst>
                    <a:ext uri="{9D8B030D-6E8A-4147-A177-3AD203B41FA5}">
                      <a16:colId xmlns:a16="http://schemas.microsoft.com/office/drawing/2014/main" val="3670865455"/>
                    </a:ext>
                  </a:extLst>
                </a:gridCol>
                <a:gridCol w="1795203">
                  <a:extLst>
                    <a:ext uri="{9D8B030D-6E8A-4147-A177-3AD203B41FA5}">
                      <a16:colId xmlns:a16="http://schemas.microsoft.com/office/drawing/2014/main" val="1124603566"/>
                    </a:ext>
                  </a:extLst>
                </a:gridCol>
                <a:gridCol w="3449830">
                  <a:extLst>
                    <a:ext uri="{9D8B030D-6E8A-4147-A177-3AD203B41FA5}">
                      <a16:colId xmlns:a16="http://schemas.microsoft.com/office/drawing/2014/main" val="586499233"/>
                    </a:ext>
                  </a:extLst>
                </a:gridCol>
              </a:tblGrid>
              <a:tr h="390306">
                <a:tc>
                  <a:txBody>
                    <a:bodyPr/>
                    <a:lstStyle/>
                    <a:p>
                      <a:pPr algn="ctr">
                        <a:lnSpc>
                          <a:spcPct val="107000"/>
                        </a:lnSpc>
                        <a:spcAft>
                          <a:spcPts val="800"/>
                        </a:spcAft>
                      </a:pPr>
                      <a:r>
                        <a:rPr lang="en-GB" sz="1800" b="1" dirty="0">
                          <a:solidFill>
                            <a:schemeClr val="bg1"/>
                          </a:solidFill>
                          <a:effectLst/>
                        </a:rPr>
                        <a:t>POCA</a:t>
                      </a:r>
                      <a:endParaRPr lang="en-GB"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067" marR="6106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080"/>
                    </a:solidFill>
                  </a:tcPr>
                </a:tc>
                <a:tc rowSpan="5">
                  <a:txBody>
                    <a:bodyPr/>
                    <a:lstStyle/>
                    <a:p>
                      <a:pPr>
                        <a:lnSpc>
                          <a:spcPct val="107000"/>
                        </a:lnSpc>
                        <a:spcAft>
                          <a:spcPts val="800"/>
                        </a:spcAft>
                      </a:pPr>
                      <a:r>
                        <a:rPr lang="en-GB" sz="1800" b="1" dirty="0">
                          <a:solidFill>
                            <a:schemeClr val="bg1"/>
                          </a:solidFill>
                          <a:effectLst/>
                        </a:rPr>
                        <a:t> </a:t>
                      </a:r>
                      <a:endParaRPr lang="en-GB"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067" marR="6106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080"/>
                    </a:solidFill>
                  </a:tcPr>
                </a:tc>
                <a:tc>
                  <a:txBody>
                    <a:bodyPr/>
                    <a:lstStyle/>
                    <a:p>
                      <a:pPr algn="ctr">
                        <a:lnSpc>
                          <a:spcPct val="107000"/>
                        </a:lnSpc>
                        <a:spcAft>
                          <a:spcPts val="800"/>
                        </a:spcAft>
                      </a:pPr>
                      <a:r>
                        <a:rPr lang="en-GB" sz="1800" b="1" dirty="0">
                          <a:solidFill>
                            <a:schemeClr val="bg1"/>
                          </a:solidFill>
                          <a:effectLst/>
                        </a:rPr>
                        <a:t>MLR</a:t>
                      </a:r>
                      <a:endParaRPr lang="en-GB"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067" marR="6106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080"/>
                    </a:solidFill>
                  </a:tcPr>
                </a:tc>
                <a:extLst>
                  <a:ext uri="{0D108BD9-81ED-4DB2-BD59-A6C34878D82A}">
                    <a16:rowId xmlns:a16="http://schemas.microsoft.com/office/drawing/2014/main" val="3906703797"/>
                  </a:ext>
                </a:extLst>
              </a:tr>
              <a:tr h="390306">
                <a:tc>
                  <a:txBody>
                    <a:bodyPr/>
                    <a:lstStyle/>
                    <a:p>
                      <a:pPr>
                        <a:lnSpc>
                          <a:spcPct val="107000"/>
                        </a:lnSpc>
                        <a:spcAft>
                          <a:spcPts val="800"/>
                        </a:spcAft>
                      </a:pPr>
                      <a:r>
                        <a:rPr lang="en-GB" sz="1800" b="1" dirty="0">
                          <a:solidFill>
                            <a:schemeClr val="bg1"/>
                          </a:solidFill>
                          <a:effectLst/>
                        </a:rPr>
                        <a:t>Up to 14 years in prison</a:t>
                      </a:r>
                      <a:endParaRPr lang="en-GB"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067" marR="6106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080"/>
                    </a:solidFill>
                  </a:tcPr>
                </a:tc>
                <a:tc vMerge="1">
                  <a:txBody>
                    <a:bodyPr/>
                    <a:lstStyle/>
                    <a:p>
                      <a:endParaRPr lang="en-GB"/>
                    </a:p>
                  </a:txBody>
                  <a:tcPr/>
                </a:tc>
                <a:tc>
                  <a:txBody>
                    <a:bodyPr/>
                    <a:lstStyle/>
                    <a:p>
                      <a:pPr>
                        <a:lnSpc>
                          <a:spcPct val="107000"/>
                        </a:lnSpc>
                        <a:spcAft>
                          <a:spcPts val="800"/>
                        </a:spcAft>
                      </a:pPr>
                      <a:r>
                        <a:rPr lang="en-GB" sz="1800" b="1" dirty="0">
                          <a:solidFill>
                            <a:schemeClr val="bg1"/>
                          </a:solidFill>
                          <a:effectLst/>
                        </a:rPr>
                        <a:t>Up to 2 years in prison</a:t>
                      </a:r>
                      <a:endParaRPr lang="en-GB"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067" marR="6106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080"/>
                    </a:solidFill>
                  </a:tcPr>
                </a:tc>
                <a:extLst>
                  <a:ext uri="{0D108BD9-81ED-4DB2-BD59-A6C34878D82A}">
                    <a16:rowId xmlns:a16="http://schemas.microsoft.com/office/drawing/2014/main" val="2918594180"/>
                  </a:ext>
                </a:extLst>
              </a:tr>
              <a:tr h="2485496">
                <a:tc>
                  <a:txBody>
                    <a:bodyPr/>
                    <a:lstStyle/>
                    <a:p>
                      <a:pPr>
                        <a:lnSpc>
                          <a:spcPct val="107000"/>
                        </a:lnSpc>
                        <a:spcAft>
                          <a:spcPts val="800"/>
                        </a:spcAft>
                        <a:tabLst>
                          <a:tab pos="561975" algn="l"/>
                        </a:tabLst>
                      </a:pPr>
                      <a:r>
                        <a:rPr lang="en-GB" sz="1600" b="0" dirty="0">
                          <a:solidFill>
                            <a:schemeClr val="tx1">
                              <a:lumMod val="65000"/>
                              <a:lumOff val="35000"/>
                            </a:schemeClr>
                          </a:solidFill>
                          <a:effectLst/>
                        </a:rPr>
                        <a:t>s.327 - conceal, disguise, convert, transfer, or remove (from the UK) criminal property</a:t>
                      </a:r>
                    </a:p>
                    <a:p>
                      <a:pPr>
                        <a:lnSpc>
                          <a:spcPct val="107000"/>
                        </a:lnSpc>
                        <a:spcAft>
                          <a:spcPts val="800"/>
                        </a:spcAft>
                        <a:tabLst>
                          <a:tab pos="561975" algn="l"/>
                        </a:tabLst>
                      </a:pPr>
                      <a:r>
                        <a:rPr lang="en-GB" sz="1600" b="0" dirty="0">
                          <a:solidFill>
                            <a:schemeClr val="tx1">
                              <a:lumMod val="65000"/>
                              <a:lumOff val="35000"/>
                            </a:schemeClr>
                          </a:solidFill>
                          <a:effectLst/>
                        </a:rPr>
                        <a:t>s.328 - become concerned in an arrangement</a:t>
                      </a:r>
                    </a:p>
                    <a:p>
                      <a:pPr>
                        <a:lnSpc>
                          <a:spcPct val="107000"/>
                        </a:lnSpc>
                        <a:spcAft>
                          <a:spcPts val="800"/>
                        </a:spcAft>
                        <a:tabLst>
                          <a:tab pos="561975" algn="l"/>
                        </a:tabLst>
                      </a:pPr>
                      <a:r>
                        <a:rPr lang="en-GB" sz="1600" b="0" dirty="0">
                          <a:solidFill>
                            <a:schemeClr val="tx1">
                              <a:lumMod val="65000"/>
                              <a:lumOff val="35000"/>
                            </a:schemeClr>
                          </a:solidFill>
                          <a:effectLst/>
                        </a:rPr>
                        <a:t>s.329 - Acquire, use, or have possession of criminal property</a:t>
                      </a:r>
                    </a:p>
                  </a:txBody>
                  <a:tcPr marL="61067" marR="6106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GB"/>
                    </a:p>
                  </a:txBody>
                  <a:tcPr/>
                </a:tc>
                <a:tc rowSpan="3">
                  <a:txBody>
                    <a:bodyPr/>
                    <a:lstStyle/>
                    <a:p>
                      <a:pPr>
                        <a:lnSpc>
                          <a:spcPct val="107000"/>
                        </a:lnSpc>
                        <a:spcAft>
                          <a:spcPts val="800"/>
                        </a:spcAft>
                      </a:pPr>
                      <a:r>
                        <a:rPr lang="en-GB" sz="1600" b="0" dirty="0">
                          <a:solidFill>
                            <a:schemeClr val="tx1">
                              <a:lumMod val="65000"/>
                              <a:lumOff val="35000"/>
                            </a:schemeClr>
                          </a:solidFill>
                          <a:effectLst/>
                        </a:rPr>
                        <a:t>Matter Based Risk Assessment</a:t>
                      </a:r>
                    </a:p>
                    <a:p>
                      <a:pPr>
                        <a:lnSpc>
                          <a:spcPct val="107000"/>
                        </a:lnSpc>
                        <a:spcAft>
                          <a:spcPts val="800"/>
                        </a:spcAft>
                      </a:pPr>
                      <a:r>
                        <a:rPr lang="en-GB" sz="1600" b="0" dirty="0">
                          <a:solidFill>
                            <a:schemeClr val="tx1">
                              <a:lumMod val="65000"/>
                              <a:lumOff val="35000"/>
                            </a:schemeClr>
                          </a:solidFill>
                          <a:effectLst/>
                        </a:rPr>
                        <a:t>Identification</a:t>
                      </a:r>
                    </a:p>
                    <a:p>
                      <a:pPr>
                        <a:lnSpc>
                          <a:spcPct val="107000"/>
                        </a:lnSpc>
                        <a:spcAft>
                          <a:spcPts val="800"/>
                        </a:spcAft>
                      </a:pPr>
                      <a:r>
                        <a:rPr lang="en-GB" sz="1600" b="0" dirty="0">
                          <a:solidFill>
                            <a:schemeClr val="tx1">
                              <a:lumMod val="65000"/>
                              <a:lumOff val="35000"/>
                            </a:schemeClr>
                          </a:solidFill>
                          <a:effectLst/>
                        </a:rPr>
                        <a:t>Verification</a:t>
                      </a:r>
                    </a:p>
                    <a:p>
                      <a:pPr>
                        <a:lnSpc>
                          <a:spcPct val="107000"/>
                        </a:lnSpc>
                        <a:spcAft>
                          <a:spcPts val="800"/>
                        </a:spcAft>
                      </a:pPr>
                      <a:r>
                        <a:rPr lang="en-GB" sz="1600" b="0" dirty="0">
                          <a:solidFill>
                            <a:schemeClr val="tx1">
                              <a:lumMod val="65000"/>
                              <a:lumOff val="35000"/>
                            </a:schemeClr>
                          </a:solidFill>
                          <a:effectLst/>
                        </a:rPr>
                        <a:t>Purpose and Nature </a:t>
                      </a:r>
                    </a:p>
                    <a:p>
                      <a:pPr>
                        <a:lnSpc>
                          <a:spcPct val="107000"/>
                        </a:lnSpc>
                        <a:spcAft>
                          <a:spcPts val="800"/>
                        </a:spcAft>
                      </a:pPr>
                      <a:r>
                        <a:rPr lang="en-GB" sz="1600" b="0" dirty="0">
                          <a:solidFill>
                            <a:schemeClr val="tx1">
                              <a:lumMod val="65000"/>
                              <a:lumOff val="35000"/>
                            </a:schemeClr>
                          </a:solidFill>
                          <a:effectLst/>
                        </a:rPr>
                        <a:t>On-going Monitoring</a:t>
                      </a:r>
                    </a:p>
                    <a:p>
                      <a:pPr>
                        <a:lnSpc>
                          <a:spcPct val="107000"/>
                        </a:lnSpc>
                        <a:spcAft>
                          <a:spcPts val="800"/>
                        </a:spcAft>
                      </a:pPr>
                      <a:r>
                        <a:rPr lang="en-GB" sz="1600" dirty="0">
                          <a:effectLst/>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067" marR="6106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8769134"/>
                  </a:ext>
                </a:extLst>
              </a:tr>
              <a:tr h="377626">
                <a:tc>
                  <a:txBody>
                    <a:bodyPr/>
                    <a:lstStyle/>
                    <a:p>
                      <a:pPr marL="0" marR="0" lvl="0" indent="0" algn="l" defTabSz="914400" rtl="0" eaLnBrk="1" fontAlgn="auto" latinLnBrk="0" hangingPunct="1">
                        <a:lnSpc>
                          <a:spcPct val="107000"/>
                        </a:lnSpc>
                        <a:spcBef>
                          <a:spcPts val="0"/>
                        </a:spcBef>
                        <a:spcAft>
                          <a:spcPts val="800"/>
                        </a:spcAft>
                        <a:buClrTx/>
                        <a:buSzTx/>
                        <a:buFontTx/>
                        <a:buNone/>
                        <a:tabLst>
                          <a:tab pos="561975" algn="l"/>
                        </a:tabLst>
                        <a:defRPr/>
                      </a:pPr>
                      <a:r>
                        <a:rPr lang="en-GB" sz="1800" b="1" dirty="0">
                          <a:solidFill>
                            <a:schemeClr val="bg1"/>
                          </a:solidFill>
                          <a:effectLst/>
                        </a:rPr>
                        <a:t>Up to 5 years in prison</a:t>
                      </a:r>
                      <a:endParaRPr lang="en-GB" sz="18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1067" marR="6106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080"/>
                    </a:solid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341999834"/>
                  </a:ext>
                </a:extLst>
              </a:tr>
              <a:tr h="628414">
                <a:tc>
                  <a:txBody>
                    <a:bodyPr/>
                    <a:lstStyle/>
                    <a:p>
                      <a:pPr marL="0" marR="0" lvl="0" indent="0" algn="l" defTabSz="914400" rtl="0" eaLnBrk="1" fontAlgn="auto" latinLnBrk="0" hangingPunct="1">
                        <a:lnSpc>
                          <a:spcPct val="107000"/>
                        </a:lnSpc>
                        <a:spcBef>
                          <a:spcPts val="0"/>
                        </a:spcBef>
                        <a:spcAft>
                          <a:spcPts val="800"/>
                        </a:spcAft>
                        <a:buClrTx/>
                        <a:buSzTx/>
                        <a:buFontTx/>
                        <a:buNone/>
                        <a:tabLst>
                          <a:tab pos="561975" algn="l"/>
                        </a:tabLst>
                        <a:defRPr/>
                      </a:pPr>
                      <a:r>
                        <a:rPr lang="en-GB" sz="1600" b="0" dirty="0">
                          <a:solidFill>
                            <a:schemeClr val="tx1">
                              <a:lumMod val="65000"/>
                              <a:lumOff val="35000"/>
                            </a:schemeClr>
                          </a:solidFill>
                          <a:effectLst/>
                        </a:rPr>
                        <a:t>s.330/1/2 – Failure to disclose an offence</a:t>
                      </a:r>
                      <a:endParaRPr lang="en-GB" sz="1600" b="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1067" marR="6106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658434793"/>
                  </a:ext>
                </a:extLst>
              </a:tr>
            </a:tbl>
          </a:graphicData>
        </a:graphic>
      </p:graphicFrame>
      <p:sp>
        <p:nvSpPr>
          <p:cNvPr id="2" name="Arrow: Left 1">
            <a:extLst>
              <a:ext uri="{FF2B5EF4-FFF2-40B4-BE49-F238E27FC236}">
                <a16:creationId xmlns:a16="http://schemas.microsoft.com/office/drawing/2014/main" id="{61F74C7D-788B-7E92-3D13-FA82B58175A5}"/>
              </a:ext>
            </a:extLst>
          </p:cNvPr>
          <p:cNvSpPr/>
          <p:nvPr/>
        </p:nvSpPr>
        <p:spPr>
          <a:xfrm>
            <a:off x="3749040" y="2956560"/>
            <a:ext cx="1778000" cy="94488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71688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1F8C6-891F-4D63-A520-58A2AF026BD8}"/>
              </a:ext>
            </a:extLst>
          </p:cNvPr>
          <p:cNvSpPr>
            <a:spLocks noGrp="1"/>
          </p:cNvSpPr>
          <p:nvPr>
            <p:ph type="title"/>
          </p:nvPr>
        </p:nvSpPr>
        <p:spPr/>
        <p:txBody>
          <a:bodyPr/>
          <a:lstStyle/>
          <a:p>
            <a:r>
              <a:rPr lang="en-GB" dirty="0"/>
              <a:t>Do you do Regulated Activity?</a:t>
            </a:r>
          </a:p>
        </p:txBody>
      </p:sp>
      <p:sp>
        <p:nvSpPr>
          <p:cNvPr id="3" name="Content Placeholder 2">
            <a:extLst>
              <a:ext uri="{FF2B5EF4-FFF2-40B4-BE49-F238E27FC236}">
                <a16:creationId xmlns:a16="http://schemas.microsoft.com/office/drawing/2014/main" id="{6FA04F45-8982-4FC3-B8C0-0F4A655E5761}"/>
              </a:ext>
            </a:extLst>
          </p:cNvPr>
          <p:cNvSpPr>
            <a:spLocks noGrp="1"/>
          </p:cNvSpPr>
          <p:nvPr>
            <p:ph idx="1"/>
          </p:nvPr>
        </p:nvSpPr>
        <p:spPr/>
        <p:txBody>
          <a:bodyPr>
            <a:normAutofit fontScale="92500" lnSpcReduction="10000"/>
          </a:bodyPr>
          <a:lstStyle/>
          <a:p>
            <a:pPr marL="0" indent="0">
              <a:buNone/>
            </a:pPr>
            <a:r>
              <a:rPr lang="en-GB" dirty="0"/>
              <a:t>Not all activity is regulated </a:t>
            </a:r>
          </a:p>
          <a:p>
            <a:r>
              <a:rPr lang="en-GB" dirty="0"/>
              <a:t>Estate Agency </a:t>
            </a:r>
          </a:p>
          <a:p>
            <a:r>
              <a:rPr lang="en-GB" dirty="0"/>
              <a:t>Letting Agents </a:t>
            </a:r>
          </a:p>
          <a:p>
            <a:pPr marL="0" indent="0">
              <a:buNone/>
            </a:pPr>
            <a:r>
              <a:rPr lang="en-GB" dirty="0"/>
              <a:t>“Anyone who engages in Estate Agency or Letting Agency work must comply with the Regulations. HMRC supervise Estate Agency and Letting Agency businesses under these Regulations. A business must not carry on as a relevant business until they have applied to register with HMRC.”</a:t>
            </a:r>
          </a:p>
          <a:p>
            <a:pPr marL="0" indent="0">
              <a:buNone/>
            </a:pPr>
            <a:r>
              <a:rPr lang="en-GB" dirty="0">
                <a:hlinkClick r:id="rId2"/>
              </a:rPr>
              <a:t>https://www.gov.uk/government/publications/money-laundering-regulations-2007-supervision-of-estate-agency-businesses</a:t>
            </a:r>
            <a:endParaRPr lang="en-GB" dirty="0"/>
          </a:p>
          <a:p>
            <a:pPr marL="0" indent="0">
              <a:buNone/>
            </a:pPr>
            <a:endParaRPr lang="en-GB"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2117387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1F8C6-891F-4D63-A520-58A2AF026BD8}"/>
              </a:ext>
            </a:extLst>
          </p:cNvPr>
          <p:cNvSpPr>
            <a:spLocks noGrp="1"/>
          </p:cNvSpPr>
          <p:nvPr>
            <p:ph type="title"/>
          </p:nvPr>
        </p:nvSpPr>
        <p:spPr/>
        <p:txBody>
          <a:bodyPr/>
          <a:lstStyle/>
          <a:p>
            <a:r>
              <a:rPr lang="en-GB" dirty="0"/>
              <a:t>Do you do Regulated Activity?</a:t>
            </a:r>
          </a:p>
        </p:txBody>
      </p:sp>
      <p:sp>
        <p:nvSpPr>
          <p:cNvPr id="3" name="Content Placeholder 2">
            <a:extLst>
              <a:ext uri="{FF2B5EF4-FFF2-40B4-BE49-F238E27FC236}">
                <a16:creationId xmlns:a16="http://schemas.microsoft.com/office/drawing/2014/main" id="{6FA04F45-8982-4FC3-B8C0-0F4A655E5761}"/>
              </a:ext>
            </a:extLst>
          </p:cNvPr>
          <p:cNvSpPr>
            <a:spLocks noGrp="1"/>
          </p:cNvSpPr>
          <p:nvPr>
            <p:ph idx="1"/>
          </p:nvPr>
        </p:nvSpPr>
        <p:spPr/>
        <p:txBody>
          <a:bodyPr>
            <a:normAutofit fontScale="85000" lnSpcReduction="10000"/>
          </a:bodyPr>
          <a:lstStyle/>
          <a:p>
            <a:r>
              <a:rPr lang="en-GB" dirty="0"/>
              <a:t>RICS Regulated Firms – must comply with RICS requirements</a:t>
            </a:r>
          </a:p>
          <a:p>
            <a:r>
              <a:rPr lang="en-GB" dirty="0">
                <a:hlinkClick r:id="rId2"/>
              </a:rPr>
              <a:t>https://www.rics.org/profession-standards/rics-standards-and-guidance/conduct-competence/aml-bribery-corruption-terrorist-financing</a:t>
            </a:r>
            <a:endParaRPr lang="en-GB" dirty="0"/>
          </a:p>
          <a:p>
            <a:r>
              <a:rPr lang="en-GB" dirty="0"/>
              <a:t>If your firm acts as a company secretary or director of a residential management or right to manage company, or you provide the correspondence address for these client companies, you need to consider whether you need to register with HMRC for anti-money laundering supervision.</a:t>
            </a:r>
          </a:p>
          <a:p>
            <a:r>
              <a:rPr lang="en-GB" dirty="0">
                <a:hlinkClick r:id="rId3"/>
              </a:rPr>
              <a:t>https://www.rics.org/news-insights/providing-company-services--do-you-need-to-register-for-aml-supervision</a:t>
            </a:r>
            <a:endParaRPr lang="en-GB" dirty="0"/>
          </a:p>
        </p:txBody>
      </p:sp>
    </p:spTree>
    <p:extLst>
      <p:ext uri="{BB962C8B-B14F-4D97-AF65-F5344CB8AC3E}">
        <p14:creationId xmlns:p14="http://schemas.microsoft.com/office/powerpoint/2010/main" val="1864507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88060-FED4-350B-54B5-5FD5212A7FA0}"/>
              </a:ext>
            </a:extLst>
          </p:cNvPr>
          <p:cNvSpPr>
            <a:spLocks noGrp="1"/>
          </p:cNvSpPr>
          <p:nvPr>
            <p:ph type="title"/>
          </p:nvPr>
        </p:nvSpPr>
        <p:spPr/>
        <p:txBody>
          <a:bodyPr/>
          <a:lstStyle/>
          <a:p>
            <a:r>
              <a:rPr lang="en-GB" dirty="0"/>
              <a:t>Red Flags Indicators </a:t>
            </a:r>
          </a:p>
        </p:txBody>
      </p:sp>
      <p:sp>
        <p:nvSpPr>
          <p:cNvPr id="3" name="Content Placeholder 2">
            <a:extLst>
              <a:ext uri="{FF2B5EF4-FFF2-40B4-BE49-F238E27FC236}">
                <a16:creationId xmlns:a16="http://schemas.microsoft.com/office/drawing/2014/main" id="{B03BBBD5-AF45-C3D7-D703-24491CFD660C}"/>
              </a:ext>
            </a:extLst>
          </p:cNvPr>
          <p:cNvSpPr>
            <a:spLocks noGrp="1"/>
          </p:cNvSpPr>
          <p:nvPr>
            <p:ph idx="1"/>
          </p:nvPr>
        </p:nvSpPr>
        <p:spPr/>
        <p:txBody>
          <a:bodyPr>
            <a:normAutofit lnSpcReduction="10000"/>
          </a:bodyPr>
          <a:lstStyle/>
          <a:p>
            <a:pPr marL="0" indent="0">
              <a:buNone/>
            </a:pPr>
            <a:r>
              <a:rPr lang="en-GB" dirty="0"/>
              <a:t>Client </a:t>
            </a:r>
          </a:p>
          <a:p>
            <a:r>
              <a:rPr lang="en-GB" dirty="0"/>
              <a:t>Secretive or evasive </a:t>
            </a:r>
          </a:p>
          <a:p>
            <a:r>
              <a:rPr lang="en-GB" dirty="0"/>
              <a:t>Uses an intermediary</a:t>
            </a:r>
          </a:p>
          <a:p>
            <a:r>
              <a:rPr lang="en-GB" dirty="0"/>
              <a:t>Non face to face</a:t>
            </a:r>
          </a:p>
          <a:p>
            <a:r>
              <a:rPr lang="en-GB" dirty="0"/>
              <a:t>Refuses to provide information</a:t>
            </a:r>
          </a:p>
          <a:p>
            <a:r>
              <a:rPr lang="en-GB" dirty="0"/>
              <a:t>Has criminal associations</a:t>
            </a:r>
          </a:p>
          <a:p>
            <a:r>
              <a:rPr lang="en-GB" dirty="0"/>
              <a:t>Knows too much!</a:t>
            </a:r>
          </a:p>
          <a:p>
            <a:r>
              <a:rPr lang="en-GB" dirty="0"/>
              <a:t>PEP or Sanctions </a:t>
            </a:r>
          </a:p>
          <a:p>
            <a:r>
              <a:rPr lang="en-GB" dirty="0"/>
              <a:t>Pestering or doesn’t care</a:t>
            </a:r>
          </a:p>
          <a:p>
            <a:endParaRPr lang="en-GB" dirty="0"/>
          </a:p>
        </p:txBody>
      </p:sp>
    </p:spTree>
    <p:extLst>
      <p:ext uri="{BB962C8B-B14F-4D97-AF65-F5344CB8AC3E}">
        <p14:creationId xmlns:p14="http://schemas.microsoft.com/office/powerpoint/2010/main" val="3149665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857CF-A3C3-FA38-DC9F-FCB82059B048}"/>
              </a:ext>
            </a:extLst>
          </p:cNvPr>
          <p:cNvSpPr>
            <a:spLocks noGrp="1"/>
          </p:cNvSpPr>
          <p:nvPr>
            <p:ph type="title"/>
          </p:nvPr>
        </p:nvSpPr>
        <p:spPr/>
        <p:txBody>
          <a:bodyPr/>
          <a:lstStyle/>
          <a:p>
            <a:r>
              <a:rPr lang="en-GB" dirty="0"/>
              <a:t>Red Flag Indicators </a:t>
            </a:r>
          </a:p>
        </p:txBody>
      </p:sp>
      <p:sp>
        <p:nvSpPr>
          <p:cNvPr id="3" name="Content Placeholder 2">
            <a:extLst>
              <a:ext uri="{FF2B5EF4-FFF2-40B4-BE49-F238E27FC236}">
                <a16:creationId xmlns:a16="http://schemas.microsoft.com/office/drawing/2014/main" id="{A426E578-E09E-88C9-DCA6-C176C126B9A7}"/>
              </a:ext>
            </a:extLst>
          </p:cNvPr>
          <p:cNvSpPr>
            <a:spLocks noGrp="1"/>
          </p:cNvSpPr>
          <p:nvPr>
            <p:ph idx="1"/>
          </p:nvPr>
        </p:nvSpPr>
        <p:spPr/>
        <p:txBody>
          <a:bodyPr>
            <a:normAutofit/>
          </a:bodyPr>
          <a:lstStyle/>
          <a:p>
            <a:pPr marL="0" indent="0">
              <a:buNone/>
            </a:pPr>
            <a:r>
              <a:rPr lang="en-GB" dirty="0"/>
              <a:t>The Parties </a:t>
            </a:r>
          </a:p>
          <a:p>
            <a:r>
              <a:rPr lang="en-GB" dirty="0"/>
              <a:t>High Risk Third Country </a:t>
            </a:r>
          </a:p>
          <a:p>
            <a:r>
              <a:rPr lang="en-GB" dirty="0"/>
              <a:t>Connected without an apparent business reason</a:t>
            </a:r>
          </a:p>
          <a:p>
            <a:r>
              <a:rPr lang="en-GB" dirty="0"/>
              <a:t>Doubts as to the real reason for the business</a:t>
            </a:r>
          </a:p>
          <a:p>
            <a:r>
              <a:rPr lang="en-GB" dirty="0"/>
              <a:t>Multiple transactions over a short period of time</a:t>
            </a:r>
          </a:p>
          <a:p>
            <a:r>
              <a:rPr lang="en-GB" dirty="0"/>
              <a:t>Circumstances are unusual</a:t>
            </a:r>
          </a:p>
        </p:txBody>
      </p:sp>
    </p:spTree>
    <p:extLst>
      <p:ext uri="{BB962C8B-B14F-4D97-AF65-F5344CB8AC3E}">
        <p14:creationId xmlns:p14="http://schemas.microsoft.com/office/powerpoint/2010/main" val="3815475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62C01-F610-5CE4-0FF8-41370637F3C3}"/>
              </a:ext>
            </a:extLst>
          </p:cNvPr>
          <p:cNvSpPr>
            <a:spLocks noGrp="1"/>
          </p:cNvSpPr>
          <p:nvPr>
            <p:ph type="title"/>
          </p:nvPr>
        </p:nvSpPr>
        <p:spPr/>
        <p:txBody>
          <a:bodyPr/>
          <a:lstStyle/>
          <a:p>
            <a:r>
              <a:rPr lang="en-GB" dirty="0"/>
              <a:t>Red Flag Indicators </a:t>
            </a:r>
          </a:p>
        </p:txBody>
      </p:sp>
      <p:sp>
        <p:nvSpPr>
          <p:cNvPr id="3" name="Content Placeholder 2">
            <a:extLst>
              <a:ext uri="{FF2B5EF4-FFF2-40B4-BE49-F238E27FC236}">
                <a16:creationId xmlns:a16="http://schemas.microsoft.com/office/drawing/2014/main" id="{5391F998-BE10-6F9B-1E79-555156D85707}"/>
              </a:ext>
            </a:extLst>
          </p:cNvPr>
          <p:cNvSpPr>
            <a:spLocks noGrp="1"/>
          </p:cNvSpPr>
          <p:nvPr>
            <p:ph idx="1"/>
          </p:nvPr>
        </p:nvSpPr>
        <p:spPr/>
        <p:txBody>
          <a:bodyPr>
            <a:normAutofit lnSpcReduction="10000"/>
          </a:bodyPr>
          <a:lstStyle/>
          <a:p>
            <a:pPr marL="0" indent="0">
              <a:buNone/>
            </a:pPr>
            <a:r>
              <a:rPr lang="en-GB" dirty="0"/>
              <a:t>The Transaction</a:t>
            </a:r>
          </a:p>
          <a:p>
            <a:r>
              <a:rPr lang="en-GB" dirty="0"/>
              <a:t>Size, nature, frequency or manner of execution</a:t>
            </a:r>
          </a:p>
          <a:p>
            <a:r>
              <a:rPr lang="en-GB" dirty="0"/>
              <a:t>Excessively high value</a:t>
            </a:r>
          </a:p>
          <a:p>
            <a:r>
              <a:rPr lang="en-GB" dirty="0"/>
              <a:t>Potentially loss making</a:t>
            </a:r>
          </a:p>
          <a:p>
            <a:r>
              <a:rPr lang="en-GB" dirty="0"/>
              <a:t>Unnecessarily complicated</a:t>
            </a:r>
          </a:p>
          <a:p>
            <a:r>
              <a:rPr lang="en-GB" dirty="0"/>
              <a:t>Unusual</a:t>
            </a:r>
          </a:p>
          <a:p>
            <a:r>
              <a:rPr lang="en-GB" dirty="0"/>
              <a:t>Unexpected changes</a:t>
            </a:r>
          </a:p>
          <a:p>
            <a:r>
              <a:rPr lang="en-GB" dirty="0"/>
              <a:t>Lacks economic reason </a:t>
            </a:r>
          </a:p>
          <a:p>
            <a:r>
              <a:rPr lang="en-GB" dirty="0"/>
              <a:t>Abortive transactions (money laundering 101) </a:t>
            </a:r>
          </a:p>
        </p:txBody>
      </p:sp>
    </p:spTree>
    <p:extLst>
      <p:ext uri="{BB962C8B-B14F-4D97-AF65-F5344CB8AC3E}">
        <p14:creationId xmlns:p14="http://schemas.microsoft.com/office/powerpoint/2010/main" val="1963921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B2706-44F1-E82B-28BA-1B3D4D43EA1C}"/>
              </a:ext>
            </a:extLst>
          </p:cNvPr>
          <p:cNvSpPr>
            <a:spLocks noGrp="1"/>
          </p:cNvSpPr>
          <p:nvPr>
            <p:ph type="title"/>
          </p:nvPr>
        </p:nvSpPr>
        <p:spPr/>
        <p:txBody>
          <a:bodyPr/>
          <a:lstStyle/>
          <a:p>
            <a:r>
              <a:rPr lang="en-GB" dirty="0"/>
              <a:t>What do you have to do?</a:t>
            </a:r>
          </a:p>
        </p:txBody>
      </p:sp>
      <p:sp>
        <p:nvSpPr>
          <p:cNvPr id="3" name="Content Placeholder 2">
            <a:extLst>
              <a:ext uri="{FF2B5EF4-FFF2-40B4-BE49-F238E27FC236}">
                <a16:creationId xmlns:a16="http://schemas.microsoft.com/office/drawing/2014/main" id="{631AEF66-1F05-4CC0-049C-5E10145166C3}"/>
              </a:ext>
            </a:extLst>
          </p:cNvPr>
          <p:cNvSpPr>
            <a:spLocks noGrp="1"/>
          </p:cNvSpPr>
          <p:nvPr>
            <p:ph idx="1"/>
          </p:nvPr>
        </p:nvSpPr>
        <p:spPr/>
        <p:txBody>
          <a:bodyPr>
            <a:normAutofit fontScale="92500" lnSpcReduction="10000"/>
          </a:bodyPr>
          <a:lstStyle/>
          <a:p>
            <a:r>
              <a:rPr lang="en-GB" dirty="0"/>
              <a:t>Firm Risk Assessment </a:t>
            </a:r>
          </a:p>
          <a:p>
            <a:r>
              <a:rPr lang="en-GB" dirty="0"/>
              <a:t>Policies, controls and procedures</a:t>
            </a:r>
          </a:p>
          <a:p>
            <a:r>
              <a:rPr lang="en-GB" dirty="0"/>
              <a:t>Client/Matter Risk Assessments </a:t>
            </a:r>
          </a:p>
          <a:p>
            <a:r>
              <a:rPr lang="en-GB" dirty="0"/>
              <a:t>Client Identification and Verification </a:t>
            </a:r>
          </a:p>
          <a:p>
            <a:pPr lvl="1"/>
            <a:r>
              <a:rPr lang="en-GB" dirty="0"/>
              <a:t>Reliance</a:t>
            </a:r>
          </a:p>
          <a:p>
            <a:r>
              <a:rPr lang="en-GB" dirty="0"/>
              <a:t>Understand the purpose and nature of the business relationship </a:t>
            </a:r>
          </a:p>
          <a:p>
            <a:r>
              <a:rPr lang="en-GB" dirty="0"/>
              <a:t>Ongoing monitoring </a:t>
            </a:r>
          </a:p>
          <a:p>
            <a:r>
              <a:rPr lang="en-GB" dirty="0"/>
              <a:t>Training </a:t>
            </a:r>
          </a:p>
          <a:p>
            <a:r>
              <a:rPr lang="en-GB" dirty="0"/>
              <a:t>Record Keeping </a:t>
            </a:r>
          </a:p>
          <a:p>
            <a:endParaRPr lang="en-GB" dirty="0"/>
          </a:p>
        </p:txBody>
      </p:sp>
    </p:spTree>
    <p:extLst>
      <p:ext uri="{BB962C8B-B14F-4D97-AF65-F5344CB8AC3E}">
        <p14:creationId xmlns:p14="http://schemas.microsoft.com/office/powerpoint/2010/main" val="1594265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8BB1A-0BA8-4D65-A0D1-5D755727C64A}"/>
              </a:ext>
            </a:extLst>
          </p:cNvPr>
          <p:cNvSpPr>
            <a:spLocks noGrp="1"/>
          </p:cNvSpPr>
          <p:nvPr>
            <p:ph type="title"/>
          </p:nvPr>
        </p:nvSpPr>
        <p:spPr/>
        <p:txBody>
          <a:bodyPr/>
          <a:lstStyle/>
          <a:p>
            <a:r>
              <a:rPr lang="en-US" dirty="0"/>
              <a:t>The End. </a:t>
            </a:r>
            <a:endParaRPr lang="en-GB" dirty="0"/>
          </a:p>
        </p:txBody>
      </p:sp>
      <p:sp>
        <p:nvSpPr>
          <p:cNvPr id="3" name="Content Placeholder 2">
            <a:extLst>
              <a:ext uri="{FF2B5EF4-FFF2-40B4-BE49-F238E27FC236}">
                <a16:creationId xmlns:a16="http://schemas.microsoft.com/office/drawing/2014/main" id="{2E94B071-8797-4977-9993-49A93F1158C1}"/>
              </a:ext>
            </a:extLst>
          </p:cNvPr>
          <p:cNvSpPr>
            <a:spLocks noGrp="1"/>
          </p:cNvSpPr>
          <p:nvPr>
            <p:ph idx="1"/>
          </p:nvPr>
        </p:nvSpPr>
        <p:spPr/>
        <p:txBody>
          <a:bodyPr>
            <a:normAutofit fontScale="92500" lnSpcReduction="20000"/>
          </a:bodyPr>
          <a:lstStyle/>
          <a:p>
            <a:pPr marL="0" indent="0">
              <a:buNone/>
            </a:pPr>
            <a:r>
              <a:rPr lang="en-GB" dirty="0">
                <a:solidFill>
                  <a:schemeClr val="tx1">
                    <a:lumMod val="65000"/>
                    <a:lumOff val="35000"/>
                  </a:schemeClr>
                </a:solidFill>
              </a:rPr>
              <a:t>These course notes, slides and other materials that are provided for use on the course  have been prepared solely for the benefit of delegates. They are designed to be part of the presentation and not to stand on their own. The materials will provide an outline of the provisions of various matters including legislation and case law. They will not be exhaustive and in particular will contain many points of law that will have been reduced to broad statements for the purposes of brevity and to aid explanation and understanding. It is important that delegates refer to original sources or one of the standard works on the relevant subject area for further guidance. In particular, in no circumstances should be materials be used be used for giving advice to clients. </a:t>
            </a:r>
          </a:p>
          <a:p>
            <a:endParaRPr lang="en-GB" dirty="0"/>
          </a:p>
        </p:txBody>
      </p:sp>
    </p:spTree>
    <p:extLst>
      <p:ext uri="{BB962C8B-B14F-4D97-AF65-F5344CB8AC3E}">
        <p14:creationId xmlns:p14="http://schemas.microsoft.com/office/powerpoint/2010/main" val="230869190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0A93175C-C24F-438C-B3CF-30BE402BE1CB}" vid="{24887918-9D75-499A-9206-379A09DB25F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EAB42C285238647A533B022A604E582" ma:contentTypeVersion="0" ma:contentTypeDescription="Create a new document." ma:contentTypeScope="" ma:versionID="bc1aaacc8a7f0dc7011405939d526cb6">
  <xsd:schema xmlns:xsd="http://www.w3.org/2001/XMLSchema" xmlns:xs="http://www.w3.org/2001/XMLSchema" xmlns:p="http://schemas.microsoft.com/office/2006/metadata/properties" targetNamespace="http://schemas.microsoft.com/office/2006/metadata/properties" ma:root="true" ma:fieldsID="0967b7be50301903c78f9c39c6fd9af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87BB4BD-F709-4807-B07D-B1E03FE498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BE04A182-78E2-4422-8449-98BF41459ADE}">
  <ds:schemaRefs>
    <ds:schemaRef ds:uri="http://schemas.microsoft.com/sharepoint/v3/contenttype/forms"/>
  </ds:schemaRefs>
</ds:datastoreItem>
</file>

<file path=customXml/itemProps3.xml><?xml version="1.0" encoding="utf-8"?>
<ds:datastoreItem xmlns:ds="http://schemas.openxmlformats.org/officeDocument/2006/customXml" ds:itemID="{3186EA96-748A-4D48-82E3-4CEF89F7A923}">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Teal PowerPoint template</Template>
  <TotalTime>85</TotalTime>
  <Words>539</Words>
  <Application>Microsoft Office PowerPoint</Application>
  <PresentationFormat>On-screen Show (4:3)</PresentationFormat>
  <Paragraphs>69</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Anti Money Laundering</vt:lpstr>
      <vt:lpstr>PowerPoint Presentation</vt:lpstr>
      <vt:lpstr>Do you do Regulated Activity?</vt:lpstr>
      <vt:lpstr>Do you do Regulated Activity?</vt:lpstr>
      <vt:lpstr>Red Flags Indicators </vt:lpstr>
      <vt:lpstr>Red Flag Indicators </vt:lpstr>
      <vt:lpstr>Red Flag Indicators </vt:lpstr>
      <vt:lpstr>What do you have to do?</vt:lpstr>
      <vt:lpstr>The End.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AML for OMB Club</dc:title>
  <dc:creator>Amy Bell</dc:creator>
  <cp:lastModifiedBy>Amy Bell</cp:lastModifiedBy>
  <cp:revision>4</cp:revision>
  <dcterms:created xsi:type="dcterms:W3CDTF">2023-02-23T20:02:39Z</dcterms:created>
  <dcterms:modified xsi:type="dcterms:W3CDTF">2023-10-20T07:18:44Z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0x0101005EAB42C285238647A533B022A604E582</vt:lpwstr>
  </property>
</Properties>
</file>